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16"/>
  </p:notesMasterIdLst>
  <p:sldIdLst>
    <p:sldId id="269" r:id="rId5"/>
    <p:sldId id="257" r:id="rId6"/>
    <p:sldId id="271" r:id="rId7"/>
    <p:sldId id="265" r:id="rId8"/>
    <p:sldId id="264" r:id="rId9"/>
    <p:sldId id="263" r:id="rId10"/>
    <p:sldId id="266" r:id="rId11"/>
    <p:sldId id="267" r:id="rId12"/>
    <p:sldId id="273" r:id="rId13"/>
    <p:sldId id="272" r:id="rId14"/>
    <p:sldId id="268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79056" autoAdjust="0"/>
  </p:normalViewPr>
  <p:slideViewPr>
    <p:cSldViewPr snapToGrid="0">
      <p:cViewPr varScale="1">
        <p:scale>
          <a:sx n="84" d="100"/>
          <a:sy n="84" d="100"/>
        </p:scale>
        <p:origin x="154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microsoft.com/office/2016/11/relationships/changesInfo" Target="changesInfos/changesInfo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Wells Ling" userId="20d17aaf-1abe-4c72-b11a-c280d1f41c39" providerId="ADAL" clId="{887F1DAC-5EF6-42D4-9EA2-42B7BABD7E97}"/>
    <pc:docChg chg="custSel delSld modSld">
      <pc:chgData name="Wells Ling" userId="20d17aaf-1abe-4c72-b11a-c280d1f41c39" providerId="ADAL" clId="{887F1DAC-5EF6-42D4-9EA2-42B7BABD7E97}" dt="2023-05-30T17:01:14.322" v="24" actId="14100"/>
      <pc:docMkLst>
        <pc:docMk/>
      </pc:docMkLst>
      <pc:sldChg chg="modSp mod">
        <pc:chgData name="Wells Ling" userId="20d17aaf-1abe-4c72-b11a-c280d1f41c39" providerId="ADAL" clId="{887F1DAC-5EF6-42D4-9EA2-42B7BABD7E97}" dt="2023-05-30T17:01:14.322" v="24" actId="14100"/>
        <pc:sldMkLst>
          <pc:docMk/>
          <pc:sldMk cId="2077064687" sldId="257"/>
        </pc:sldMkLst>
        <pc:spChg chg="mod">
          <ac:chgData name="Wells Ling" userId="20d17aaf-1abe-4c72-b11a-c280d1f41c39" providerId="ADAL" clId="{887F1DAC-5EF6-42D4-9EA2-42B7BABD7E97}" dt="2023-05-30T17:01:14.322" v="24" actId="14100"/>
          <ac:spMkLst>
            <pc:docMk/>
            <pc:sldMk cId="2077064687" sldId="257"/>
            <ac:spMk id="8" creationId="{B3534424-4125-54BF-8C03-0C887260BB33}"/>
          </ac:spMkLst>
        </pc:spChg>
      </pc:sldChg>
      <pc:sldChg chg="modNotes">
        <pc:chgData name="Wells Ling" userId="20d17aaf-1abe-4c72-b11a-c280d1f41c39" providerId="ADAL" clId="{887F1DAC-5EF6-42D4-9EA2-42B7BABD7E97}" dt="2023-05-30T16:36:16.032" v="8" actId="368"/>
        <pc:sldMkLst>
          <pc:docMk/>
          <pc:sldMk cId="1040200773" sldId="263"/>
        </pc:sldMkLst>
      </pc:sldChg>
      <pc:sldChg chg="modNotes">
        <pc:chgData name="Wells Ling" userId="20d17aaf-1abe-4c72-b11a-c280d1f41c39" providerId="ADAL" clId="{887F1DAC-5EF6-42D4-9EA2-42B7BABD7E97}" dt="2023-05-30T16:36:16.020" v="6" actId="368"/>
        <pc:sldMkLst>
          <pc:docMk/>
          <pc:sldMk cId="1442210539" sldId="264"/>
        </pc:sldMkLst>
      </pc:sldChg>
      <pc:sldChg chg="modNotes">
        <pc:chgData name="Wells Ling" userId="20d17aaf-1abe-4c72-b11a-c280d1f41c39" providerId="ADAL" clId="{887F1DAC-5EF6-42D4-9EA2-42B7BABD7E97}" dt="2023-05-30T16:36:16.016" v="4" actId="368"/>
        <pc:sldMkLst>
          <pc:docMk/>
          <pc:sldMk cId="4078428751" sldId="265"/>
        </pc:sldMkLst>
      </pc:sldChg>
      <pc:sldChg chg="modNotes">
        <pc:chgData name="Wells Ling" userId="20d17aaf-1abe-4c72-b11a-c280d1f41c39" providerId="ADAL" clId="{887F1DAC-5EF6-42D4-9EA2-42B7BABD7E97}" dt="2023-05-30T16:36:16.040" v="10" actId="368"/>
        <pc:sldMkLst>
          <pc:docMk/>
          <pc:sldMk cId="140842839" sldId="266"/>
        </pc:sldMkLst>
      </pc:sldChg>
      <pc:sldChg chg="modNotes">
        <pc:chgData name="Wells Ling" userId="20d17aaf-1abe-4c72-b11a-c280d1f41c39" providerId="ADAL" clId="{887F1DAC-5EF6-42D4-9EA2-42B7BABD7E97}" dt="2023-05-30T16:36:16.045" v="12" actId="368"/>
        <pc:sldMkLst>
          <pc:docMk/>
          <pc:sldMk cId="792438241" sldId="267"/>
        </pc:sldMkLst>
      </pc:sldChg>
      <pc:sldChg chg="modNotes">
        <pc:chgData name="Wells Ling" userId="20d17aaf-1abe-4c72-b11a-c280d1f41c39" providerId="ADAL" clId="{887F1DAC-5EF6-42D4-9EA2-42B7BABD7E97}" dt="2023-05-30T16:36:16.061" v="18" actId="368"/>
        <pc:sldMkLst>
          <pc:docMk/>
          <pc:sldMk cId="2005809200" sldId="268"/>
        </pc:sldMkLst>
      </pc:sldChg>
      <pc:sldChg chg="modNotes">
        <pc:chgData name="Wells Ling" userId="20d17aaf-1abe-4c72-b11a-c280d1f41c39" providerId="ADAL" clId="{887F1DAC-5EF6-42D4-9EA2-42B7BABD7E97}" dt="2023-05-30T16:36:16.006" v="2" actId="368"/>
        <pc:sldMkLst>
          <pc:docMk/>
          <pc:sldMk cId="396083747" sldId="271"/>
        </pc:sldMkLst>
      </pc:sldChg>
      <pc:sldChg chg="modNotes">
        <pc:chgData name="Wells Ling" userId="20d17aaf-1abe-4c72-b11a-c280d1f41c39" providerId="ADAL" clId="{887F1DAC-5EF6-42D4-9EA2-42B7BABD7E97}" dt="2023-05-30T16:36:16.056" v="16" actId="368"/>
        <pc:sldMkLst>
          <pc:docMk/>
          <pc:sldMk cId="2788687232" sldId="272"/>
        </pc:sldMkLst>
      </pc:sldChg>
      <pc:sldChg chg="modNotes">
        <pc:chgData name="Wells Ling" userId="20d17aaf-1abe-4c72-b11a-c280d1f41c39" providerId="ADAL" clId="{887F1DAC-5EF6-42D4-9EA2-42B7BABD7E97}" dt="2023-05-30T16:36:16.050" v="14" actId="368"/>
        <pc:sldMkLst>
          <pc:docMk/>
          <pc:sldMk cId="3404552270" sldId="273"/>
        </pc:sldMkLst>
      </pc:sldChg>
      <pc:sldChg chg="del">
        <pc:chgData name="Wells Ling" userId="20d17aaf-1abe-4c72-b11a-c280d1f41c39" providerId="ADAL" clId="{887F1DAC-5EF6-42D4-9EA2-42B7BABD7E97}" dt="2023-05-30T16:35:47.678" v="0" actId="47"/>
        <pc:sldMkLst>
          <pc:docMk/>
          <pc:sldMk cId="387041535" sldId="274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0B91495-AC70-4A66-8EA6-820E7429E48F}" type="datetimeFigureOut">
              <a:rPr lang="en-US" smtClean="0"/>
              <a:t>5/30/2023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8AD1A72-BBB3-4A7D-9F29-248C66A09C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64516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EFE3B90-07E6-40F1-8A94-E2A7959708D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1733662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EFE3B90-07E6-40F1-8A94-E2A7959708D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7278853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EFE3B90-07E6-40F1-8A94-E2A7959708D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0219396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EFE3B90-07E6-40F1-8A94-E2A7959708D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5234246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EFE3B90-07E6-40F1-8A94-E2A7959708D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6862301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EFE3B90-07E6-40F1-8A94-E2A7959708D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0217434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EFE3B90-07E6-40F1-8A94-E2A7959708D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295008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EFE3B90-07E6-40F1-8A94-E2A7959708D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9468406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EFE3B90-07E6-40F1-8A94-E2A7959708D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79889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D27610-4C9D-3EB4-4B98-E07D33C6F9D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E7A4A3C-A6F5-2C72-E051-CD878C1B1B9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0105837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2AC6AA-FD8F-2D6E-8734-D7002F141C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7EEEE4C-D759-AD8A-4C3C-1BD3A08C005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3581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5519476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842223A-95DC-12C1-C160-3A206935691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05972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C3D0E9D-1156-88F7-828C-E837CB64A29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05972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9496207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EC35FF-B4EB-1A0F-E5D9-81770D58D5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EB89A1E-FB2C-80E7-5F22-B328D6A211A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350251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4025589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F5972B-4AFE-F574-8967-5C0E8219F9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38210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DAC321F-F1E2-9C2D-2482-6E248758BCC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352559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733179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BCE84B-3B69-B62D-3745-078E03A670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B8D16BA-E450-B3AA-38DB-5965FD1F14C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35464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B5D34EA-5721-9F87-E935-075704D101B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35464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0974227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3D4FB2-22FE-2A7C-2B6C-090E77AC57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13C0C08-072E-5774-7FF6-4F1D95232A2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EF7518F-126E-A90A-15F7-0389731BCE2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28670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3815776-B2AF-F8A1-18D4-3E8274C7714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20170D6-099D-CDB7-A893-DD2C5219BC5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28670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9136973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0A37C6-2336-C0AF-C70D-D9F751CF4B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6688158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564719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C22714-AF0E-F880-CA06-133EEC2075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20CCD99-0E9C-C9BD-2554-16315558A05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6"/>
            <a:ext cx="6172200" cy="4472598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1D36247-6D99-240D-73A0-50CD8E760E2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402623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773946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D35A07-28F0-6EA1-070E-6B6C92411E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1F8FCE9-A89A-4775-6499-75DD88D5E7B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455013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A45A4BC-5B64-AD71-F14D-844AECDCFFE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38503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382178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5000"/>
            <a:lum/>
          </a:blip>
          <a:srcRect/>
          <a:stretch>
            <a:fillRect l="7000" t="4000" r="6000" b="-4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8BB1F6A-30BA-B73D-AEB4-EE89F4FFB1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708F901-3562-EFF7-2038-263B86DB0FC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EEFE67E-E0A6-97DA-DCAB-EB5D6B496E6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226190-E460-465D-B4C4-3F05B1F3126A}" type="datetimeFigureOut">
              <a:rPr lang="en-US" smtClean="0"/>
              <a:t>5/30/2023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E3DA066-9DD7-9866-0440-204FA4FCFE5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C352F93-360A-5C9F-41EF-629BFE89CAB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D438CB-8CAA-4DA4-A717-7BF842C6CB60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6488D14-44F8-AD12-946A-7776CD1EF827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593151"/>
            <a:ext cx="12192000" cy="12648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07867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Myriad Pro Black" panose="020B090303040302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Myriad Pro" panose="020B0503030403020204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Myriad Pro" panose="020B050303040302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Myriad Pro" panose="020B050303040302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Myriad Pro" panose="020B050303040302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Myriad Pro" panose="020B0503030403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674961-1D26-33F7-6294-3F06D6492DD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36601" y="921328"/>
            <a:ext cx="10718799" cy="2387600"/>
          </a:xfrm>
        </p:spPr>
        <p:txBody>
          <a:bodyPr/>
          <a:lstStyle/>
          <a:p>
            <a:r>
              <a:rPr lang="en-US" u="sng" dirty="0"/>
              <a:t>AIMS Redesign Subcommittee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10F2D72-C2C7-CA98-D4DB-E9E98071591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623893" y="3539547"/>
            <a:ext cx="6788726" cy="1655762"/>
          </a:xfrm>
        </p:spPr>
        <p:txBody>
          <a:bodyPr/>
          <a:lstStyle/>
          <a:p>
            <a:r>
              <a:rPr lang="en-US" dirty="0"/>
              <a:t>June 5</a:t>
            </a:r>
            <a:r>
              <a:rPr lang="en-US" baseline="30000" dirty="0"/>
              <a:t>th</a:t>
            </a:r>
            <a:r>
              <a:rPr lang="en-US" dirty="0"/>
              <a:t>, 2023</a:t>
            </a:r>
          </a:p>
          <a:p>
            <a:r>
              <a:rPr lang="en-US" dirty="0"/>
              <a:t>Full-Committee Meeting</a:t>
            </a:r>
          </a:p>
        </p:txBody>
      </p:sp>
    </p:spTree>
    <p:extLst>
      <p:ext uri="{BB962C8B-B14F-4D97-AF65-F5344CB8AC3E}">
        <p14:creationId xmlns:p14="http://schemas.microsoft.com/office/powerpoint/2010/main" val="272428642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FE143B7D-03D3-85AB-3E72-057B0225BEA9}"/>
              </a:ext>
            </a:extLst>
          </p:cNvPr>
          <p:cNvSpPr/>
          <p:nvPr/>
        </p:nvSpPr>
        <p:spPr>
          <a:xfrm>
            <a:off x="0" y="0"/>
            <a:ext cx="2679405" cy="5615940"/>
          </a:xfrm>
          <a:prstGeom prst="rect">
            <a:avLst/>
          </a:prstGeom>
          <a:solidFill>
            <a:srgbClr val="3D88B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22D974A3-1E5C-655F-BE22-566E112207D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483769" y="561704"/>
            <a:ext cx="7848600" cy="4764676"/>
          </a:xfrm>
        </p:spPr>
        <p:txBody>
          <a:bodyPr numCol="1">
            <a:normAutofit/>
          </a:bodyPr>
          <a:lstStyle/>
          <a:p>
            <a:pPr marL="0" indent="0">
              <a:buNone/>
            </a:pPr>
            <a:r>
              <a:rPr lang="en-US" sz="3200" u="sng" dirty="0"/>
              <a:t>AIMS/PDP Overlap?</a:t>
            </a:r>
          </a:p>
          <a:p>
            <a:pPr marL="171450" indent="-171450">
              <a:buFontTx/>
              <a:buChar char="-"/>
            </a:pPr>
            <a:r>
              <a:rPr lang="en-US" sz="2400" u="sng" dirty="0"/>
              <a:t>Original Thought</a:t>
            </a:r>
            <a:r>
              <a:rPr lang="en-US" sz="2400" dirty="0"/>
              <a:t>: Remove redundant variables in AIMS being collected by PDP</a:t>
            </a:r>
          </a:p>
          <a:p>
            <a:pPr marL="628650" lvl="1" indent="-171450">
              <a:buFontTx/>
              <a:buChar char="-"/>
            </a:pPr>
            <a:r>
              <a:rPr lang="en-US" sz="2000" u="sng" dirty="0"/>
              <a:t>Current Status:</a:t>
            </a:r>
            <a:r>
              <a:rPr lang="en-US" sz="2000" dirty="0"/>
              <a:t> </a:t>
            </a:r>
          </a:p>
          <a:p>
            <a:pPr marL="1085850" lvl="2" indent="-171450">
              <a:buFontTx/>
              <a:buChar char="-"/>
            </a:pPr>
            <a:r>
              <a:rPr lang="en-US" sz="1600" dirty="0"/>
              <a:t>Students who identify as AI/AN </a:t>
            </a:r>
            <a:r>
              <a:rPr lang="en-US" sz="1600" b="1" u="sng" dirty="0"/>
              <a:t>AND</a:t>
            </a:r>
            <a:r>
              <a:rPr lang="en-US" sz="1600" dirty="0"/>
              <a:t> any other race/ethnicity will be identified as “Two or More Races” in the PDP dashboards</a:t>
            </a:r>
          </a:p>
          <a:p>
            <a:pPr marL="1085850" lvl="2" indent="-171450">
              <a:buFontTx/>
              <a:buChar char="-"/>
            </a:pPr>
            <a:r>
              <a:rPr lang="en-US" sz="1600" dirty="0"/>
              <a:t>Will be differentiated in raw data files</a:t>
            </a:r>
          </a:p>
          <a:p>
            <a:pPr marL="628650" lvl="1" indent="-171450">
              <a:buFontTx/>
              <a:buChar char="-"/>
            </a:pPr>
            <a:r>
              <a:rPr lang="en-US" sz="2000" u="sng" dirty="0"/>
              <a:t>Considerations:</a:t>
            </a:r>
          </a:p>
          <a:p>
            <a:pPr marL="1085850" lvl="2" indent="-171450">
              <a:buFontTx/>
              <a:buChar char="-"/>
            </a:pPr>
            <a:r>
              <a:rPr lang="en-US" sz="1600" dirty="0"/>
              <a:t>Institutions will not be able to differentiate a significant portion of AI/AN students in dashboards</a:t>
            </a:r>
          </a:p>
          <a:p>
            <a:pPr marL="628650" lvl="1" indent="-171450">
              <a:buFontTx/>
              <a:buChar char="-"/>
            </a:pPr>
            <a:endParaRPr lang="en-US" sz="2000" dirty="0"/>
          </a:p>
          <a:p>
            <a:pPr marL="171450" indent="-171450">
              <a:buFontTx/>
              <a:buChar char="-"/>
            </a:pPr>
            <a:r>
              <a:rPr lang="en-US" sz="2400" u="sng" dirty="0"/>
              <a:t>Question: </a:t>
            </a:r>
            <a:r>
              <a:rPr lang="en-US" sz="2400" dirty="0"/>
              <a:t>Do we want to keep overlapping AIMS variables to for easier comparisons between AI/AN and non-Native students?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3A37920E-E500-6CE4-6E20-9E9745E88B6D}"/>
              </a:ext>
            </a:extLst>
          </p:cNvPr>
          <p:cNvSpPr txBox="1">
            <a:spLocks/>
          </p:cNvSpPr>
          <p:nvPr/>
        </p:nvSpPr>
        <p:spPr>
          <a:xfrm>
            <a:off x="180753" y="535199"/>
            <a:ext cx="2328531" cy="3298869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Myriad Pro" panose="020B050303040302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Myriad Pro" panose="020B050303040302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Myriad Pro" panose="020B050303040302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Myriad Pro" panose="020B0503030403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Myriad Pro" panose="020B0503030403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Aft>
                <a:spcPts val="1200"/>
              </a:spcAft>
              <a:buFont typeface="Arial" panose="020B0604020202020204" pitchFamily="34" charset="0"/>
              <a:buNone/>
            </a:pPr>
            <a:r>
              <a:rPr lang="en-US" sz="1800" b="1" dirty="0">
                <a:solidFill>
                  <a:schemeClr val="bg1">
                    <a:alpha val="45000"/>
                  </a:schemeClr>
                </a:solidFill>
              </a:rPr>
              <a:t>Reporting Enrollment Data</a:t>
            </a:r>
          </a:p>
          <a:p>
            <a:pPr marL="0" indent="0">
              <a:spcAft>
                <a:spcPts val="1200"/>
              </a:spcAft>
              <a:buNone/>
            </a:pPr>
            <a:r>
              <a:rPr lang="en-US" sz="1800" b="1" dirty="0">
                <a:solidFill>
                  <a:schemeClr val="bg1">
                    <a:alpha val="45000"/>
                  </a:schemeClr>
                </a:solidFill>
              </a:rPr>
              <a:t>Pacing</a:t>
            </a:r>
          </a:p>
          <a:p>
            <a:pPr marL="0" indent="0">
              <a:spcAft>
                <a:spcPts val="1200"/>
              </a:spcAft>
              <a:buFont typeface="Arial" panose="020B0604020202020204" pitchFamily="34" charset="0"/>
              <a:buNone/>
            </a:pPr>
            <a:r>
              <a:rPr lang="en-US" sz="1800" b="1" dirty="0">
                <a:solidFill>
                  <a:schemeClr val="bg1">
                    <a:alpha val="45000"/>
                  </a:schemeClr>
                </a:solidFill>
              </a:rPr>
              <a:t>ISC/FTE Table Inclusion Criteria</a:t>
            </a:r>
          </a:p>
          <a:p>
            <a:pPr marL="0" indent="0">
              <a:spcAft>
                <a:spcPts val="1200"/>
              </a:spcAft>
              <a:buNone/>
            </a:pPr>
            <a:r>
              <a:rPr lang="en-US" sz="1800" b="1" dirty="0">
                <a:solidFill>
                  <a:schemeClr val="bg1">
                    <a:alpha val="45000"/>
                  </a:schemeClr>
                </a:solidFill>
              </a:rPr>
              <a:t>COVID-19 Supplement</a:t>
            </a:r>
          </a:p>
          <a:p>
            <a:pPr marL="0" indent="0">
              <a:spcAft>
                <a:spcPts val="1200"/>
              </a:spcAft>
              <a:buNone/>
            </a:pPr>
            <a:r>
              <a:rPr lang="en-US" sz="1800" b="1" dirty="0">
                <a:solidFill>
                  <a:schemeClr val="bg1"/>
                </a:solidFill>
              </a:rPr>
              <a:t>AIMS/PDP Overlap?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868723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E496CF-446E-62D0-2A0F-2350BD9FED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Next Steps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6593E90-8709-FE21-AAC2-7D660E6479E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Sharepoint</a:t>
            </a:r>
            <a:r>
              <a:rPr lang="en-US" dirty="0"/>
              <a:t> Page with Subcommittee Materials</a:t>
            </a:r>
          </a:p>
          <a:p>
            <a:r>
              <a:rPr lang="en-US" dirty="0"/>
              <a:t>Codebook Working Group Meeting</a:t>
            </a:r>
          </a:p>
          <a:p>
            <a:r>
              <a:rPr lang="en-US" dirty="0"/>
              <a:t>Next Month’s Focus:</a:t>
            </a:r>
          </a:p>
          <a:p>
            <a:pPr lvl="1"/>
            <a:r>
              <a:rPr lang="en-US" dirty="0"/>
              <a:t>Leftover Discussion</a:t>
            </a:r>
          </a:p>
        </p:txBody>
      </p:sp>
    </p:spTree>
    <p:extLst>
      <p:ext uri="{BB962C8B-B14F-4D97-AF65-F5344CB8AC3E}">
        <p14:creationId xmlns:p14="http://schemas.microsoft.com/office/powerpoint/2010/main" val="20058092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3F175E58-3C9D-7B4F-5F05-741EACA78CB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81529" y="296563"/>
            <a:ext cx="3974430" cy="5075538"/>
          </a:xfrm>
        </p:spPr>
        <p:txBody>
          <a:bodyPr anchor="ctr"/>
          <a:lstStyle/>
          <a:p>
            <a:pPr marL="0" indent="0" algn="r">
              <a:buNone/>
            </a:pPr>
            <a:r>
              <a:rPr lang="en-US" sz="4000" b="1" dirty="0">
                <a:solidFill>
                  <a:schemeClr val="accent5">
                    <a:lumMod val="75000"/>
                  </a:schemeClr>
                </a:solidFill>
              </a:rPr>
              <a:t>Agenda</a:t>
            </a:r>
            <a:endParaRPr lang="en-US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B3534424-4125-54BF-8C03-0C887260BB3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568515" y="296563"/>
            <a:ext cx="5041955" cy="5075537"/>
          </a:xfrm>
        </p:spPr>
        <p:txBody>
          <a:bodyPr anchor="ctr"/>
          <a:lstStyle/>
          <a:p>
            <a:pPr marL="0" indent="0">
              <a:spcAft>
                <a:spcPts val="1200"/>
              </a:spcAft>
              <a:buNone/>
            </a:pPr>
            <a:r>
              <a:rPr lang="en-US" sz="3200" dirty="0">
                <a:solidFill>
                  <a:schemeClr val="accent5">
                    <a:lumMod val="75000"/>
                  </a:schemeClr>
                </a:solidFill>
              </a:rPr>
              <a:t>Reporting Enrollment Data</a:t>
            </a:r>
          </a:p>
          <a:p>
            <a:pPr marL="0" indent="0">
              <a:spcAft>
                <a:spcPts val="1200"/>
              </a:spcAft>
              <a:buNone/>
            </a:pPr>
            <a:r>
              <a:rPr lang="en-US" sz="3200" dirty="0">
                <a:solidFill>
                  <a:schemeClr val="accent5">
                    <a:lumMod val="75000"/>
                  </a:schemeClr>
                </a:solidFill>
              </a:rPr>
              <a:t>Pacing (AIMS Submissions)</a:t>
            </a:r>
          </a:p>
          <a:p>
            <a:pPr marL="0" indent="0">
              <a:spcAft>
                <a:spcPts val="1200"/>
              </a:spcAft>
              <a:buNone/>
            </a:pPr>
            <a:r>
              <a:rPr lang="en-US" sz="3200" dirty="0">
                <a:solidFill>
                  <a:schemeClr val="accent5">
                    <a:lumMod val="75000"/>
                  </a:schemeClr>
                </a:solidFill>
              </a:rPr>
              <a:t>ISC/FTE Table Inclusion Criteria</a:t>
            </a:r>
          </a:p>
          <a:p>
            <a:pPr marL="0" indent="0">
              <a:spcAft>
                <a:spcPts val="1200"/>
              </a:spcAft>
              <a:buNone/>
            </a:pPr>
            <a:r>
              <a:rPr lang="en-US" sz="3200" dirty="0">
                <a:solidFill>
                  <a:schemeClr val="accent5">
                    <a:lumMod val="75000"/>
                  </a:schemeClr>
                </a:solidFill>
              </a:rPr>
              <a:t>COVID-19 Supplement</a:t>
            </a:r>
          </a:p>
          <a:p>
            <a:pPr marL="0" indent="0">
              <a:spcAft>
                <a:spcPts val="1200"/>
              </a:spcAft>
              <a:buNone/>
            </a:pPr>
            <a:r>
              <a:rPr lang="en-US" sz="3200" dirty="0">
                <a:solidFill>
                  <a:schemeClr val="accent5">
                    <a:lumMod val="75000"/>
                  </a:schemeClr>
                </a:solidFill>
              </a:rPr>
              <a:t>AIMS/PDP Overlap?</a:t>
            </a:r>
          </a:p>
        </p:txBody>
      </p:sp>
      <p:sp>
        <p:nvSpPr>
          <p:cNvPr id="9" name="Left Brace 8">
            <a:extLst>
              <a:ext uri="{FF2B5EF4-FFF2-40B4-BE49-F238E27FC236}">
                <a16:creationId xmlns:a16="http://schemas.microsoft.com/office/drawing/2014/main" id="{6CDF00C1-B663-A177-F866-CE558091672D}"/>
              </a:ext>
            </a:extLst>
          </p:cNvPr>
          <p:cNvSpPr/>
          <p:nvPr/>
        </p:nvSpPr>
        <p:spPr>
          <a:xfrm>
            <a:off x="5009271" y="1034933"/>
            <a:ext cx="1043709" cy="3598796"/>
          </a:xfrm>
          <a:prstGeom prst="leftBrace">
            <a:avLst>
              <a:gd name="adj1" fmla="val 33997"/>
              <a:gd name="adj2" fmla="val 50000"/>
            </a:avLst>
          </a:prstGeom>
          <a:ln w="127000" cap="sq">
            <a:solidFill>
              <a:srgbClr val="FF0000"/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7706468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FE143B7D-03D3-85AB-3E72-057B0225BEA9}"/>
              </a:ext>
            </a:extLst>
          </p:cNvPr>
          <p:cNvSpPr/>
          <p:nvPr/>
        </p:nvSpPr>
        <p:spPr>
          <a:xfrm>
            <a:off x="0" y="0"/>
            <a:ext cx="2679405" cy="5615940"/>
          </a:xfrm>
          <a:prstGeom prst="rect">
            <a:avLst/>
          </a:prstGeom>
          <a:solidFill>
            <a:srgbClr val="3D88B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C36A4BFA-62E1-D1CF-950F-2C7ABEB2C9FC}"/>
              </a:ext>
            </a:extLst>
          </p:cNvPr>
          <p:cNvSpPr txBox="1">
            <a:spLocks/>
          </p:cNvSpPr>
          <p:nvPr/>
        </p:nvSpPr>
        <p:spPr>
          <a:xfrm>
            <a:off x="180753" y="373834"/>
            <a:ext cx="2328531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Myriad Pro Black" panose="020B0903030403020204" pitchFamily="34" charset="0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yriad Pro Black" panose="020B0903030403020204" pitchFamily="34" charset="0"/>
              <a:ea typeface="+mj-ea"/>
              <a:cs typeface="+mj-cs"/>
            </a:endParaRP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22D974A3-1E5C-655F-BE22-566E112207D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505200" y="373835"/>
            <a:ext cx="7848600" cy="4998266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3600" u="sng" dirty="0"/>
              <a:t>Reporting Enrollment Data</a:t>
            </a:r>
          </a:p>
          <a:p>
            <a:r>
              <a:rPr lang="en-US" sz="2400" dirty="0"/>
              <a:t>There is a need to create a standard process and to have a single number for reporting enrollment</a:t>
            </a:r>
          </a:p>
          <a:p>
            <a:pPr lvl="1"/>
            <a:r>
              <a:rPr lang="en-US" sz="2000" dirty="0"/>
              <a:t>Differences between fall/spring enrollment numbers and annual report.</a:t>
            </a:r>
          </a:p>
          <a:p>
            <a:pPr lvl="1"/>
            <a:r>
              <a:rPr lang="en-US" sz="2000" dirty="0"/>
              <a:t>Live vs. Frozen Data/Census Days</a:t>
            </a:r>
          </a:p>
          <a:p>
            <a:endParaRPr lang="en-US" sz="2400" dirty="0"/>
          </a:p>
          <a:p>
            <a:pPr marL="0" indent="0">
              <a:buNone/>
            </a:pPr>
            <a:r>
              <a:rPr lang="en-US" sz="2400" u="sng" dirty="0"/>
              <a:t>Aspects to Consider:</a:t>
            </a:r>
          </a:p>
          <a:p>
            <a:pPr marL="457200"/>
            <a:r>
              <a:rPr lang="en-US" sz="2000" dirty="0"/>
              <a:t>Fall reports are intended to provide the most up-to-date enrollment numbers for various reporting purposes</a:t>
            </a:r>
          </a:p>
          <a:p>
            <a:pPr marL="457200"/>
            <a:r>
              <a:rPr lang="en-US" sz="2000" dirty="0"/>
              <a:t>Gender breakdown is only being collected in the fall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3D096B4E-63D8-7790-8221-0FEC97FC8C2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80753" y="535199"/>
            <a:ext cx="2328531" cy="3298869"/>
          </a:xfrm>
        </p:spPr>
        <p:txBody>
          <a:bodyPr>
            <a:normAutofit lnSpcReduction="10000"/>
          </a:bodyPr>
          <a:lstStyle/>
          <a:p>
            <a:pPr marL="0" indent="0">
              <a:spcAft>
                <a:spcPts val="1200"/>
              </a:spcAft>
              <a:buNone/>
            </a:pPr>
            <a:r>
              <a:rPr lang="en-US" sz="1800" b="1" dirty="0">
                <a:solidFill>
                  <a:schemeClr val="bg1"/>
                </a:solidFill>
              </a:rPr>
              <a:t>Reporting Enrollment Data</a:t>
            </a:r>
          </a:p>
          <a:p>
            <a:pPr marL="0" indent="0">
              <a:spcAft>
                <a:spcPts val="1200"/>
              </a:spcAft>
              <a:buNone/>
            </a:pPr>
            <a:r>
              <a:rPr lang="en-US" sz="1800" b="1" dirty="0">
                <a:solidFill>
                  <a:schemeClr val="bg1">
                    <a:alpha val="45000"/>
                  </a:schemeClr>
                </a:solidFill>
              </a:rPr>
              <a:t>Pacing</a:t>
            </a:r>
          </a:p>
          <a:p>
            <a:pPr marL="0" indent="0">
              <a:spcAft>
                <a:spcPts val="1200"/>
              </a:spcAft>
              <a:buNone/>
            </a:pPr>
            <a:r>
              <a:rPr lang="en-US" sz="1800" b="1" dirty="0">
                <a:solidFill>
                  <a:schemeClr val="bg1">
                    <a:alpha val="45000"/>
                  </a:schemeClr>
                </a:solidFill>
              </a:rPr>
              <a:t>ISC/FTE Table Inclusion Criteria</a:t>
            </a:r>
          </a:p>
          <a:p>
            <a:pPr marL="0" indent="0">
              <a:spcAft>
                <a:spcPts val="1200"/>
              </a:spcAft>
              <a:buNone/>
            </a:pPr>
            <a:r>
              <a:rPr lang="en-US" sz="1800" b="1" dirty="0">
                <a:solidFill>
                  <a:schemeClr val="bg1">
                    <a:alpha val="45000"/>
                  </a:schemeClr>
                </a:solidFill>
              </a:rPr>
              <a:t>COVID-19 Supplement</a:t>
            </a:r>
          </a:p>
          <a:p>
            <a:pPr marL="0" indent="0">
              <a:spcAft>
                <a:spcPts val="1200"/>
              </a:spcAft>
              <a:buNone/>
            </a:pPr>
            <a:r>
              <a:rPr lang="en-US" sz="1800" b="1" dirty="0">
                <a:solidFill>
                  <a:schemeClr val="bg1">
                    <a:alpha val="45000"/>
                  </a:schemeClr>
                </a:solidFill>
              </a:rPr>
              <a:t>AIMS/PDP Overlap?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08374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FE143B7D-03D3-85AB-3E72-057B0225BEA9}"/>
              </a:ext>
            </a:extLst>
          </p:cNvPr>
          <p:cNvSpPr/>
          <p:nvPr/>
        </p:nvSpPr>
        <p:spPr>
          <a:xfrm>
            <a:off x="0" y="0"/>
            <a:ext cx="2679405" cy="5615940"/>
          </a:xfrm>
          <a:prstGeom prst="rect">
            <a:avLst/>
          </a:prstGeom>
          <a:solidFill>
            <a:srgbClr val="3D88B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22D974A3-1E5C-655F-BE22-566E112207D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505200" y="373835"/>
            <a:ext cx="7848600" cy="499826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u="sng" dirty="0"/>
              <a:t>Reporting Enrollment Data</a:t>
            </a:r>
          </a:p>
          <a:p>
            <a:r>
              <a:rPr lang="en-US" sz="2400" dirty="0"/>
              <a:t>There is a need to create a standard process and to have a single number for reporting enrollment</a:t>
            </a:r>
          </a:p>
          <a:p>
            <a:pPr lvl="1"/>
            <a:r>
              <a:rPr lang="en-US" sz="2000" dirty="0"/>
              <a:t>Differences between fall/spring enrollment numbers and annual report.</a:t>
            </a:r>
          </a:p>
          <a:p>
            <a:pPr lvl="1"/>
            <a:r>
              <a:rPr lang="en-US" sz="2000" dirty="0"/>
              <a:t>Live vs. Frozen Data/Census Days</a:t>
            </a:r>
          </a:p>
          <a:p>
            <a:endParaRPr lang="en-US" sz="2400" dirty="0"/>
          </a:p>
          <a:p>
            <a:pPr marL="0" indent="0">
              <a:buNone/>
            </a:pPr>
            <a:r>
              <a:rPr lang="en-US" sz="2400" u="sng" dirty="0"/>
              <a:t>Aspects to Consider:</a:t>
            </a:r>
          </a:p>
          <a:p>
            <a:pPr marL="457200"/>
            <a:r>
              <a:rPr lang="en-US" sz="2000" dirty="0"/>
              <a:t>Possible Census/Freezing Dates</a:t>
            </a:r>
          </a:p>
          <a:p>
            <a:pPr marL="914400" lvl="1"/>
            <a:r>
              <a:rPr lang="en-US" sz="1600" dirty="0"/>
              <a:t>IPEDS – October 15</a:t>
            </a:r>
            <a:r>
              <a:rPr lang="en-US" sz="1600" baseline="30000" dirty="0"/>
              <a:t>th</a:t>
            </a:r>
            <a:endParaRPr lang="en-US" sz="1600" dirty="0"/>
          </a:p>
          <a:p>
            <a:pPr marL="914400" lvl="1"/>
            <a:r>
              <a:rPr lang="en-US" sz="1600" dirty="0"/>
              <a:t>BIE - ???</a:t>
            </a:r>
          </a:p>
          <a:p>
            <a:pPr marL="914400" lvl="1"/>
            <a:r>
              <a:rPr lang="en-US" sz="1600" dirty="0"/>
              <a:t>2 weeks after classes start</a:t>
            </a:r>
          </a:p>
          <a:p>
            <a:pPr marL="914400" lvl="1"/>
            <a:r>
              <a:rPr lang="en-US" sz="1600" dirty="0"/>
              <a:t>3 weeks after classes start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783110E0-41CA-B3AB-41BE-D8DA2ED8D15C}"/>
              </a:ext>
            </a:extLst>
          </p:cNvPr>
          <p:cNvSpPr txBox="1">
            <a:spLocks/>
          </p:cNvSpPr>
          <p:nvPr/>
        </p:nvSpPr>
        <p:spPr>
          <a:xfrm>
            <a:off x="180753" y="535199"/>
            <a:ext cx="2328531" cy="3298869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Myriad Pro" panose="020B050303040302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Myriad Pro" panose="020B050303040302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Myriad Pro" panose="020B050303040302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Myriad Pro" panose="020B0503030403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Myriad Pro" panose="020B0503030403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Aft>
                <a:spcPts val="1200"/>
              </a:spcAft>
              <a:buFont typeface="Arial" panose="020B0604020202020204" pitchFamily="34" charset="0"/>
              <a:buNone/>
            </a:pPr>
            <a:r>
              <a:rPr lang="en-US" sz="1800" b="1" dirty="0">
                <a:solidFill>
                  <a:schemeClr val="bg1"/>
                </a:solidFill>
              </a:rPr>
              <a:t>Reporting Enrollment Data</a:t>
            </a:r>
          </a:p>
          <a:p>
            <a:pPr marL="0" indent="0">
              <a:spcAft>
                <a:spcPts val="1200"/>
              </a:spcAft>
              <a:buFont typeface="Arial" panose="020B0604020202020204" pitchFamily="34" charset="0"/>
              <a:buNone/>
            </a:pPr>
            <a:r>
              <a:rPr lang="en-US" sz="1800" b="1" dirty="0">
                <a:solidFill>
                  <a:schemeClr val="bg1">
                    <a:alpha val="45000"/>
                  </a:schemeClr>
                </a:solidFill>
              </a:rPr>
              <a:t>Pacing</a:t>
            </a:r>
          </a:p>
          <a:p>
            <a:pPr marL="0" indent="0">
              <a:spcAft>
                <a:spcPts val="1200"/>
              </a:spcAft>
              <a:buFont typeface="Arial" panose="020B0604020202020204" pitchFamily="34" charset="0"/>
              <a:buNone/>
            </a:pPr>
            <a:r>
              <a:rPr lang="en-US" sz="1800" b="1" dirty="0">
                <a:solidFill>
                  <a:schemeClr val="bg1">
                    <a:alpha val="45000"/>
                  </a:schemeClr>
                </a:solidFill>
              </a:rPr>
              <a:t>ISC/FTE Table Inclusion Criteria</a:t>
            </a:r>
          </a:p>
          <a:p>
            <a:pPr marL="0" indent="0">
              <a:spcAft>
                <a:spcPts val="1200"/>
              </a:spcAft>
              <a:buNone/>
            </a:pPr>
            <a:r>
              <a:rPr lang="en-US" sz="1800" b="1" dirty="0">
                <a:solidFill>
                  <a:schemeClr val="bg1">
                    <a:alpha val="45000"/>
                  </a:schemeClr>
                </a:solidFill>
              </a:rPr>
              <a:t>COVID-19 Supplement</a:t>
            </a:r>
          </a:p>
          <a:p>
            <a:pPr marL="0" indent="0">
              <a:spcAft>
                <a:spcPts val="1200"/>
              </a:spcAft>
              <a:buFont typeface="Arial" panose="020B0604020202020204" pitchFamily="34" charset="0"/>
              <a:buNone/>
            </a:pPr>
            <a:r>
              <a:rPr lang="en-US" sz="1800" b="1" dirty="0">
                <a:solidFill>
                  <a:schemeClr val="bg1">
                    <a:alpha val="45000"/>
                  </a:schemeClr>
                </a:solidFill>
              </a:rPr>
              <a:t>AIMS/PDP Overlap?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842875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FE143B7D-03D3-85AB-3E72-057B0225BEA9}"/>
              </a:ext>
            </a:extLst>
          </p:cNvPr>
          <p:cNvSpPr/>
          <p:nvPr/>
        </p:nvSpPr>
        <p:spPr>
          <a:xfrm>
            <a:off x="0" y="0"/>
            <a:ext cx="2679405" cy="5615940"/>
          </a:xfrm>
          <a:prstGeom prst="rect">
            <a:avLst/>
          </a:prstGeom>
          <a:solidFill>
            <a:srgbClr val="3D88B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22D974A3-1E5C-655F-BE22-566E112207D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505200" y="609599"/>
            <a:ext cx="7848600" cy="4762501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3600" u="sng" dirty="0"/>
              <a:t>Pacing</a:t>
            </a:r>
          </a:p>
          <a:p>
            <a:pPr marL="346075" indent="-346075"/>
            <a:r>
              <a:rPr lang="en-US" dirty="0"/>
              <a:t>Proposed spring submission deadline: May 8</a:t>
            </a:r>
            <a:r>
              <a:rPr lang="en-US" baseline="30000" dirty="0"/>
              <a:t>th</a:t>
            </a:r>
            <a:r>
              <a:rPr lang="en-US" dirty="0"/>
              <a:t> for schools on the quarter system</a:t>
            </a:r>
          </a:p>
          <a:p>
            <a:pPr marL="346075" indent="-346075"/>
            <a:r>
              <a:rPr lang="en-US" dirty="0"/>
              <a:t>Is there a desire to distribute data reporting tasks throughout the year?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sz="2400" u="sng" dirty="0"/>
              <a:t>Aspects to consider:</a:t>
            </a:r>
          </a:p>
          <a:p>
            <a:r>
              <a:rPr lang="en-US" sz="2400" dirty="0"/>
              <a:t>Timeline in relation to academic calendar</a:t>
            </a:r>
          </a:p>
          <a:p>
            <a:pPr lvl="1"/>
            <a:r>
              <a:rPr lang="en-US" sz="2000" dirty="0"/>
              <a:t>What data is finalized when?</a:t>
            </a:r>
          </a:p>
          <a:p>
            <a:pPr lvl="1"/>
            <a:r>
              <a:rPr lang="en-US" sz="2000" dirty="0"/>
              <a:t>Workload at various times of the year.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0C7ABCB8-9D45-896A-EBFE-8E3487BE012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80753" y="535199"/>
            <a:ext cx="2328531" cy="3298869"/>
          </a:xfrm>
        </p:spPr>
        <p:txBody>
          <a:bodyPr>
            <a:normAutofit lnSpcReduction="10000"/>
          </a:bodyPr>
          <a:lstStyle/>
          <a:p>
            <a:pPr marL="0" indent="0">
              <a:spcAft>
                <a:spcPts val="1200"/>
              </a:spcAft>
              <a:buNone/>
            </a:pPr>
            <a:r>
              <a:rPr lang="en-US" sz="1800" b="1" dirty="0">
                <a:solidFill>
                  <a:schemeClr val="bg1">
                    <a:alpha val="45000"/>
                  </a:schemeClr>
                </a:solidFill>
              </a:rPr>
              <a:t>Reporting Enrollment Data</a:t>
            </a:r>
          </a:p>
          <a:p>
            <a:pPr marL="0" indent="0">
              <a:spcAft>
                <a:spcPts val="1200"/>
              </a:spcAft>
              <a:buNone/>
            </a:pPr>
            <a:r>
              <a:rPr lang="en-US" sz="1800" b="1" dirty="0">
                <a:solidFill>
                  <a:schemeClr val="bg1"/>
                </a:solidFill>
              </a:rPr>
              <a:t>Pacing</a:t>
            </a:r>
          </a:p>
          <a:p>
            <a:pPr marL="0" indent="0">
              <a:spcAft>
                <a:spcPts val="1200"/>
              </a:spcAft>
              <a:buNone/>
            </a:pPr>
            <a:r>
              <a:rPr lang="en-US" sz="1800" b="1" dirty="0">
                <a:solidFill>
                  <a:schemeClr val="bg1">
                    <a:alpha val="45000"/>
                  </a:schemeClr>
                </a:solidFill>
              </a:rPr>
              <a:t>ISC/FTE Table Inclusion Criteria</a:t>
            </a:r>
          </a:p>
          <a:p>
            <a:pPr marL="0" indent="0">
              <a:spcAft>
                <a:spcPts val="1200"/>
              </a:spcAft>
              <a:buNone/>
            </a:pPr>
            <a:r>
              <a:rPr lang="en-US" sz="1800" b="1" dirty="0">
                <a:solidFill>
                  <a:schemeClr val="bg1">
                    <a:alpha val="45000"/>
                  </a:schemeClr>
                </a:solidFill>
              </a:rPr>
              <a:t>COVID-19 Supplement</a:t>
            </a:r>
          </a:p>
          <a:p>
            <a:pPr marL="0" indent="0">
              <a:spcAft>
                <a:spcPts val="1200"/>
              </a:spcAft>
              <a:buNone/>
            </a:pPr>
            <a:r>
              <a:rPr lang="en-US" sz="1800" b="1" dirty="0">
                <a:solidFill>
                  <a:schemeClr val="bg1">
                    <a:alpha val="45000"/>
                  </a:schemeClr>
                </a:solidFill>
              </a:rPr>
              <a:t>AIMS/PDP Overlap?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221053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FE143B7D-03D3-85AB-3E72-057B0225BEA9}"/>
              </a:ext>
            </a:extLst>
          </p:cNvPr>
          <p:cNvSpPr/>
          <p:nvPr/>
        </p:nvSpPr>
        <p:spPr>
          <a:xfrm>
            <a:off x="0" y="0"/>
            <a:ext cx="2679405" cy="5615940"/>
          </a:xfrm>
          <a:prstGeom prst="rect">
            <a:avLst/>
          </a:prstGeom>
          <a:solidFill>
            <a:srgbClr val="3D88B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68CE9DB-EBD8-AFC3-64F4-944A8317240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2952749" y="470672"/>
            <a:ext cx="8181975" cy="2082028"/>
          </a:xfrm>
        </p:spPr>
        <p:txBody>
          <a:bodyPr numCol="2">
            <a:normAutofit/>
          </a:bodyPr>
          <a:lstStyle/>
          <a:p>
            <a:pPr marL="0" indent="0">
              <a:spcBef>
                <a:spcPts val="1200"/>
              </a:spcBef>
              <a:buNone/>
              <a:defRPr/>
            </a:pPr>
            <a:r>
              <a:rPr lang="en-US" sz="2000" b="1" dirty="0">
                <a:solidFill>
                  <a:prstClr val="white"/>
                </a:solidFill>
                <a:highlight>
                  <a:srgbClr val="3D88B0"/>
                </a:highlight>
              </a:rPr>
              <a:t>Spring Interim Survey</a:t>
            </a:r>
          </a:p>
          <a:p>
            <a:pPr marL="0" indent="0">
              <a:spcBef>
                <a:spcPts val="1200"/>
              </a:spcBef>
              <a:buNone/>
              <a:defRPr/>
            </a:pPr>
            <a:r>
              <a:rPr lang="en-US" sz="1800" b="1" dirty="0">
                <a:solidFill>
                  <a:schemeClr val="bg1"/>
                </a:solidFill>
                <a:highlight>
                  <a:srgbClr val="808080"/>
                </a:highlight>
              </a:rPr>
              <a:t>April 1st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600" dirty="0">
                <a:solidFill>
                  <a:prstClr val="black"/>
                </a:solidFill>
              </a:rPr>
              <a:t>Send out spring survey links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yriad Pro" panose="020B0503030403020204" pitchFamily="34" charset="0"/>
              <a:ea typeface="+mn-ea"/>
              <a:cs typeface="+mn-cs"/>
            </a:endParaRPr>
          </a:p>
          <a:p>
            <a:pPr marL="0" marR="0" lvl="0" indent="0" fontAlgn="auto">
              <a:spcBef>
                <a:spcPts val="120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r>
              <a:rPr lang="en-US" sz="1800" b="1" dirty="0">
                <a:solidFill>
                  <a:schemeClr val="bg1"/>
                </a:solidFill>
                <a:highlight>
                  <a:srgbClr val="808080"/>
                </a:highlight>
              </a:rPr>
              <a:t>May </a:t>
            </a:r>
            <a:r>
              <a:rPr lang="en-US" sz="1800" b="1" strike="sngStrike" dirty="0">
                <a:solidFill>
                  <a:schemeClr val="bg1"/>
                </a:solidFill>
                <a:highlight>
                  <a:srgbClr val="808080"/>
                </a:highlight>
              </a:rPr>
              <a:t>1</a:t>
            </a:r>
            <a:r>
              <a:rPr lang="en-US" sz="1800" b="1" strike="sngStrike" baseline="30000" dirty="0">
                <a:solidFill>
                  <a:schemeClr val="bg1"/>
                </a:solidFill>
                <a:highlight>
                  <a:srgbClr val="808080"/>
                </a:highlight>
              </a:rPr>
              <a:t>st</a:t>
            </a:r>
            <a:r>
              <a:rPr lang="en-US" sz="1800" b="1" baseline="30000" dirty="0">
                <a:solidFill>
                  <a:schemeClr val="bg1"/>
                </a:solidFill>
                <a:highlight>
                  <a:srgbClr val="808080"/>
                </a:highlight>
              </a:rPr>
              <a:t>  </a:t>
            </a:r>
            <a:r>
              <a:rPr lang="en-US" sz="1800" b="1" dirty="0">
                <a:solidFill>
                  <a:schemeClr val="bg1"/>
                </a:solidFill>
                <a:highlight>
                  <a:srgbClr val="808080"/>
                </a:highlight>
              </a:rPr>
              <a:t>8</a:t>
            </a:r>
            <a:r>
              <a:rPr lang="en-US" sz="1800" b="1" baseline="30000" dirty="0">
                <a:solidFill>
                  <a:schemeClr val="bg1"/>
                </a:solidFill>
                <a:highlight>
                  <a:srgbClr val="808080"/>
                </a:highlight>
              </a:rPr>
              <a:t>th</a:t>
            </a:r>
            <a:r>
              <a:rPr lang="en-US" sz="1800" b="1" dirty="0">
                <a:solidFill>
                  <a:schemeClr val="bg1"/>
                </a:solidFill>
                <a:highlight>
                  <a:srgbClr val="808080"/>
                </a:highlight>
              </a:rPr>
              <a:t> </a:t>
            </a:r>
            <a:endParaRPr lang="en-US" sz="1800" b="1" strike="sngStrike" dirty="0">
              <a:solidFill>
                <a:schemeClr val="bg1"/>
              </a:solidFill>
              <a:highlight>
                <a:srgbClr val="808080"/>
              </a:highlight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600" dirty="0">
                <a:solidFill>
                  <a:prstClr val="black"/>
                </a:solidFill>
              </a:rPr>
              <a:t>Spring survey data due to AIHEC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yriad Pro" panose="020B0503030403020204" pitchFamily="34" charset="0"/>
              <a:ea typeface="+mn-ea"/>
              <a:cs typeface="+mn-cs"/>
            </a:endParaRPr>
          </a:p>
          <a:p>
            <a:pPr marL="0" indent="0">
              <a:spcBef>
                <a:spcPts val="1200"/>
              </a:spcBef>
              <a:buNone/>
              <a:defRPr/>
            </a:pPr>
            <a:r>
              <a:rPr lang="en-US" sz="2000" b="1" dirty="0">
                <a:solidFill>
                  <a:prstClr val="white"/>
                </a:solidFill>
                <a:highlight>
                  <a:srgbClr val="3D88B0"/>
                </a:highlight>
              </a:rPr>
              <a:t>Fall Interim Survey</a:t>
            </a:r>
          </a:p>
          <a:p>
            <a:pPr marL="0" indent="0">
              <a:spcBef>
                <a:spcPts val="1200"/>
              </a:spcBef>
              <a:buNone/>
              <a:defRPr/>
            </a:pPr>
            <a:r>
              <a:rPr lang="en-US" sz="1800" b="1" dirty="0">
                <a:solidFill>
                  <a:schemeClr val="bg1"/>
                </a:solidFill>
                <a:highlight>
                  <a:srgbClr val="808080"/>
                </a:highlight>
              </a:rPr>
              <a:t>October 1st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600" dirty="0">
                <a:solidFill>
                  <a:prstClr val="black"/>
                </a:solidFill>
              </a:rPr>
              <a:t>Send out Fall survey links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yriad Pro" panose="020B0503030403020204" pitchFamily="34" charset="0"/>
              <a:ea typeface="+mn-ea"/>
              <a:cs typeface="+mn-cs"/>
            </a:endParaRPr>
          </a:p>
          <a:p>
            <a:pPr marL="0" marR="0" lvl="0" indent="0" fontAlgn="auto">
              <a:spcBef>
                <a:spcPts val="120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r>
              <a:rPr lang="en-US" sz="1800" b="1" dirty="0">
                <a:solidFill>
                  <a:schemeClr val="bg1"/>
                </a:solidFill>
                <a:highlight>
                  <a:srgbClr val="808080"/>
                </a:highlight>
              </a:rPr>
              <a:t>November 1st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600" dirty="0">
                <a:solidFill>
                  <a:prstClr val="black"/>
                </a:solidFill>
              </a:rPr>
              <a:t>Fall survey data due to AIHEC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yriad Pro" panose="020B0503030403020204" pitchFamily="34" charset="0"/>
              <a:ea typeface="+mn-ea"/>
              <a:cs typeface="+mn-cs"/>
            </a:endParaRP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9D3BE723-E5A2-EACA-D0E1-3799DB887F51}"/>
              </a:ext>
            </a:extLst>
          </p:cNvPr>
          <p:cNvSpPr txBox="1">
            <a:spLocks/>
          </p:cNvSpPr>
          <p:nvPr/>
        </p:nvSpPr>
        <p:spPr>
          <a:xfrm>
            <a:off x="2952749" y="2771775"/>
            <a:ext cx="3648075" cy="2844165"/>
          </a:xfrm>
          <a:prstGeom prst="rect">
            <a:avLst/>
          </a:prstGeom>
        </p:spPr>
        <p:txBody>
          <a:bodyPr vert="horz" lIns="91440" tIns="45720" rIns="91440" bIns="45720" numCol="1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Myriad Pro" panose="020B050303040302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Myriad Pro" panose="020B050303040302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Myriad Pro" panose="020B050303040302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Myriad Pro" panose="020B0503030403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Myriad Pro" panose="020B0503030403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highlight>
                  <a:srgbClr val="3D88B0"/>
                </a:highlight>
                <a:uLnTx/>
                <a:uFillTx/>
                <a:latin typeface="Myriad Pro" panose="020B0503030403020204" pitchFamily="34" charset="0"/>
                <a:ea typeface="+mn-ea"/>
                <a:cs typeface="+mn-cs"/>
              </a:rPr>
              <a:t>Annual Survey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highlight>
                  <a:srgbClr val="808080"/>
                </a:highlight>
                <a:uLnTx/>
                <a:uFillTx/>
                <a:latin typeface="Myriad Pro" panose="020B0503030403020204" pitchFamily="34" charset="0"/>
                <a:ea typeface="+mn-ea"/>
                <a:cs typeface="+mn-cs"/>
              </a:rPr>
              <a:t>October 1st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yriad Pro" panose="020B0503030403020204" pitchFamily="34" charset="0"/>
                <a:ea typeface="+mn-ea"/>
                <a:cs typeface="+mn-cs"/>
              </a:rPr>
              <a:t>Send out annual report survey links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highlight>
                  <a:srgbClr val="808080"/>
                </a:highlight>
                <a:uLnTx/>
                <a:uFillTx/>
                <a:latin typeface="Myriad Pro" panose="020B0503030403020204" pitchFamily="34" charset="0"/>
                <a:ea typeface="+mn-ea"/>
                <a:cs typeface="+mn-cs"/>
              </a:rPr>
              <a:t>December 1st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yriad Pro" panose="020B0503030403020204" pitchFamily="34" charset="0"/>
                <a:ea typeface="+mn-ea"/>
                <a:cs typeface="+mn-cs"/>
              </a:rPr>
              <a:t>Initial survey data due to AIHEC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highlight>
                  <a:srgbClr val="808080"/>
                </a:highlight>
                <a:uLnTx/>
                <a:uFillTx/>
                <a:latin typeface="Myriad Pro" panose="020B0503030403020204" pitchFamily="34" charset="0"/>
                <a:ea typeface="+mn-ea"/>
                <a:cs typeface="+mn-cs"/>
              </a:rPr>
              <a:t>January 15th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yriad Pro" panose="020B0503030403020204" pitchFamily="34" charset="0"/>
                <a:ea typeface="+mn-ea"/>
                <a:cs typeface="+mn-cs"/>
              </a:rPr>
              <a:t>Final Annual Survey due to AIHEC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F33DA60E-8482-C6BA-C4CC-05BD2BEE6A3C}"/>
              </a:ext>
            </a:extLst>
          </p:cNvPr>
          <p:cNvSpPr txBox="1">
            <a:spLocks/>
          </p:cNvSpPr>
          <p:nvPr/>
        </p:nvSpPr>
        <p:spPr>
          <a:xfrm>
            <a:off x="6967536" y="2695575"/>
            <a:ext cx="5319714" cy="2844165"/>
          </a:xfrm>
          <a:prstGeom prst="rect">
            <a:avLst/>
          </a:prstGeom>
        </p:spPr>
        <p:txBody>
          <a:bodyPr vert="horz" lIns="91440" tIns="45720" rIns="91440" bIns="45720" numCol="2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Myriad Pro" panose="020B050303040302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Myriad Pro" panose="020B050303040302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Myriad Pro" panose="020B050303040302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Myriad Pro" panose="020B0503030403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Myriad Pro" panose="020B0503030403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highlight>
                  <a:srgbClr val="3D88B0"/>
                </a:highlight>
                <a:uLnTx/>
                <a:uFillTx/>
                <a:latin typeface="Myriad Pro" panose="020B0503030403020204" pitchFamily="34" charset="0"/>
                <a:ea typeface="+mn-ea"/>
                <a:cs typeface="+mn-cs"/>
              </a:rPr>
              <a:t>Data Collected on Annual Report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yriad Pro" panose="020B0503030403020204" pitchFamily="34" charset="0"/>
                <a:ea typeface="+mn-ea"/>
                <a:cs typeface="+mn-cs"/>
              </a:rPr>
              <a:t>Enrollment Numbers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yriad Pro" panose="020B0503030403020204" pitchFamily="34" charset="0"/>
                <a:ea typeface="+mn-ea"/>
                <a:cs typeface="+mn-cs"/>
              </a:rPr>
              <a:t>Tribal Affiliations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yriad Pro" panose="020B0503030403020204" pitchFamily="34" charset="0"/>
                <a:ea typeface="+mn-ea"/>
                <a:cs typeface="+mn-cs"/>
              </a:rPr>
              <a:t>Student Demographics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yriad Pro" panose="020B0503030403020204" pitchFamily="34" charset="0"/>
                <a:ea typeface="+mn-ea"/>
                <a:cs typeface="+mn-cs"/>
              </a:rPr>
              <a:t>Retention, Graduation, Persistence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yriad Pro" panose="020B0503030403020204" pitchFamily="34" charset="0"/>
                <a:ea typeface="+mn-ea"/>
                <a:cs typeface="+mn-cs"/>
              </a:rPr>
              <a:t>Completer Information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yriad Pro" panose="020B0503030403020204" pitchFamily="34" charset="0"/>
                <a:ea typeface="+mn-ea"/>
                <a:cs typeface="+mn-cs"/>
              </a:rPr>
              <a:t>Community Education Enrollment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yriad Pro" panose="020B0503030403020204" pitchFamily="34" charset="0"/>
              <a:ea typeface="+mn-ea"/>
              <a:cs typeface="+mn-cs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yriad Pro" panose="020B0503030403020204" pitchFamily="34" charset="0"/>
              <a:ea typeface="+mn-ea"/>
              <a:cs typeface="+mn-cs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yriad Pro" panose="020B0503030403020204" pitchFamily="34" charset="0"/>
                <a:ea typeface="+mn-ea"/>
                <a:cs typeface="+mn-cs"/>
              </a:rPr>
              <a:t>Financial Aid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yriad Pro" panose="020B0503030403020204" pitchFamily="34" charset="0"/>
                <a:ea typeface="+mn-ea"/>
                <a:cs typeface="+mn-cs"/>
              </a:rPr>
              <a:t>Academic Building Info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yriad Pro" panose="020B0503030403020204" pitchFamily="34" charset="0"/>
                <a:ea typeface="+mn-ea"/>
                <a:cs typeface="+mn-cs"/>
              </a:rPr>
              <a:t>Research/Research Equipment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yriad Pro" panose="020B0503030403020204" pitchFamily="34" charset="0"/>
                <a:ea typeface="+mn-ea"/>
                <a:cs typeface="+mn-cs"/>
              </a:rPr>
              <a:t>Course Enrollment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yriad Pro" panose="020B0503030403020204" pitchFamily="34" charset="0"/>
                <a:ea typeface="+mn-ea"/>
                <a:cs typeface="+mn-cs"/>
              </a:rPr>
              <a:t>Distance Learning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BBD37BAE-08C9-43B7-634B-6881814E4146}"/>
              </a:ext>
            </a:extLst>
          </p:cNvPr>
          <p:cNvCxnSpPr/>
          <p:nvPr/>
        </p:nvCxnSpPr>
        <p:spPr>
          <a:xfrm>
            <a:off x="2819400" y="2552700"/>
            <a:ext cx="8705850" cy="0"/>
          </a:xfrm>
          <a:prstGeom prst="line">
            <a:avLst/>
          </a:prstGeom>
          <a:ln w="1905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C13F896A-D254-0034-2830-3C8DEEB6E8FB}"/>
              </a:ext>
            </a:extLst>
          </p:cNvPr>
          <p:cNvCxnSpPr>
            <a:cxnSpLocks/>
          </p:cNvCxnSpPr>
          <p:nvPr/>
        </p:nvCxnSpPr>
        <p:spPr>
          <a:xfrm>
            <a:off x="6705600" y="276225"/>
            <a:ext cx="0" cy="5095875"/>
          </a:xfrm>
          <a:prstGeom prst="line">
            <a:avLst/>
          </a:prstGeom>
          <a:ln w="1905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D75ABCEF-DDF6-641C-C409-46547914F8CA}"/>
              </a:ext>
            </a:extLst>
          </p:cNvPr>
          <p:cNvSpPr txBox="1">
            <a:spLocks/>
          </p:cNvSpPr>
          <p:nvPr/>
        </p:nvSpPr>
        <p:spPr>
          <a:xfrm>
            <a:off x="180753" y="535199"/>
            <a:ext cx="2328531" cy="3298869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Myriad Pro" panose="020B050303040302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Myriad Pro" panose="020B050303040302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Myriad Pro" panose="020B050303040302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Myriad Pro" panose="020B0503030403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Myriad Pro" panose="020B0503030403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Aft>
                <a:spcPts val="1200"/>
              </a:spcAft>
              <a:buFont typeface="Arial" panose="020B0604020202020204" pitchFamily="34" charset="0"/>
              <a:buNone/>
            </a:pPr>
            <a:r>
              <a:rPr lang="en-US" sz="1800" b="1" dirty="0">
                <a:solidFill>
                  <a:schemeClr val="bg1">
                    <a:alpha val="45000"/>
                  </a:schemeClr>
                </a:solidFill>
              </a:rPr>
              <a:t>Reporting Enrollment Data</a:t>
            </a:r>
          </a:p>
          <a:p>
            <a:pPr marL="0" indent="0">
              <a:spcAft>
                <a:spcPts val="1200"/>
              </a:spcAft>
              <a:buFont typeface="Arial" panose="020B0604020202020204" pitchFamily="34" charset="0"/>
              <a:buNone/>
            </a:pPr>
            <a:r>
              <a:rPr lang="en-US" sz="1800" b="1" dirty="0">
                <a:solidFill>
                  <a:schemeClr val="bg1"/>
                </a:solidFill>
              </a:rPr>
              <a:t>Pacing</a:t>
            </a:r>
          </a:p>
          <a:p>
            <a:pPr marL="0" indent="0">
              <a:spcAft>
                <a:spcPts val="1200"/>
              </a:spcAft>
              <a:buFont typeface="Arial" panose="020B0604020202020204" pitchFamily="34" charset="0"/>
              <a:buNone/>
            </a:pPr>
            <a:r>
              <a:rPr lang="en-US" sz="1800" b="1" dirty="0">
                <a:solidFill>
                  <a:schemeClr val="bg1">
                    <a:alpha val="45000"/>
                  </a:schemeClr>
                </a:solidFill>
              </a:rPr>
              <a:t>ISC/FTE Table Inclusion Criteria</a:t>
            </a:r>
          </a:p>
          <a:p>
            <a:pPr marL="0" indent="0">
              <a:spcAft>
                <a:spcPts val="1200"/>
              </a:spcAft>
              <a:buNone/>
            </a:pPr>
            <a:r>
              <a:rPr lang="en-US" sz="1800" b="1" dirty="0">
                <a:solidFill>
                  <a:schemeClr val="bg1">
                    <a:alpha val="45000"/>
                  </a:schemeClr>
                </a:solidFill>
              </a:rPr>
              <a:t>COVID-19 Supplement</a:t>
            </a:r>
          </a:p>
          <a:p>
            <a:pPr marL="0" indent="0">
              <a:spcAft>
                <a:spcPts val="1200"/>
              </a:spcAft>
              <a:buFont typeface="Arial" panose="020B0604020202020204" pitchFamily="34" charset="0"/>
              <a:buNone/>
            </a:pPr>
            <a:r>
              <a:rPr lang="en-US" sz="1800" b="1" dirty="0">
                <a:solidFill>
                  <a:schemeClr val="bg1">
                    <a:alpha val="45000"/>
                  </a:schemeClr>
                </a:solidFill>
              </a:rPr>
              <a:t>AIMS/PDP Overlap?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020077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FE143B7D-03D3-85AB-3E72-057B0225BEA9}"/>
              </a:ext>
            </a:extLst>
          </p:cNvPr>
          <p:cNvSpPr/>
          <p:nvPr/>
        </p:nvSpPr>
        <p:spPr>
          <a:xfrm>
            <a:off x="0" y="0"/>
            <a:ext cx="2679405" cy="5615940"/>
          </a:xfrm>
          <a:prstGeom prst="rect">
            <a:avLst/>
          </a:prstGeom>
          <a:solidFill>
            <a:srgbClr val="3D88B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22D974A3-1E5C-655F-BE22-566E112207D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505200" y="373835"/>
            <a:ext cx="7848600" cy="3762396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US" sz="3600" u="sng" dirty="0"/>
              <a:t>ISC/FTE Calculations</a:t>
            </a:r>
          </a:p>
          <a:p>
            <a:r>
              <a:rPr lang="en-US" sz="2400" dirty="0"/>
              <a:t>Is there a desire/capacity to count…</a:t>
            </a:r>
          </a:p>
          <a:p>
            <a:pPr lvl="1"/>
            <a:r>
              <a:rPr lang="en-US" sz="2000" dirty="0"/>
              <a:t>non-federally recognized indigenous students?</a:t>
            </a:r>
          </a:p>
          <a:p>
            <a:pPr lvl="2"/>
            <a:r>
              <a:rPr lang="en-US" sz="1600" dirty="0"/>
              <a:t>Missing documentation or members of non-federally recognized tribes.</a:t>
            </a:r>
          </a:p>
          <a:p>
            <a:pPr lvl="1"/>
            <a:r>
              <a:rPr lang="en-US" sz="2000" dirty="0"/>
              <a:t>dual credit/dual enrolled students</a:t>
            </a:r>
          </a:p>
          <a:p>
            <a:pPr lvl="1"/>
            <a:r>
              <a:rPr lang="en-US" sz="2000" dirty="0"/>
              <a:t>students not meeting satisfactory academic performance</a:t>
            </a:r>
          </a:p>
          <a:p>
            <a:pPr lvl="2"/>
            <a:r>
              <a:rPr lang="en-US" sz="1600" dirty="0"/>
              <a:t>Include these students in other tables?</a:t>
            </a:r>
          </a:p>
          <a:p>
            <a:pPr lvl="1"/>
            <a:r>
              <a:rPr lang="en-US" sz="2000" dirty="0"/>
              <a:t>Students pursing non-degree/certificate credentials?</a:t>
            </a:r>
          </a:p>
          <a:p>
            <a:pPr lvl="2"/>
            <a:r>
              <a:rPr lang="en-US" sz="1600" dirty="0"/>
              <a:t>Awards, diplomas, endorsements, etc.</a:t>
            </a:r>
          </a:p>
          <a:p>
            <a:pPr lvl="1"/>
            <a:endParaRPr lang="en-US" sz="2000" dirty="0"/>
          </a:p>
          <a:p>
            <a:pPr marL="0" indent="0">
              <a:buNone/>
            </a:pPr>
            <a:r>
              <a:rPr lang="en-US" sz="2400" u="sng" dirty="0"/>
              <a:t>Aspects to Consider:</a:t>
            </a:r>
          </a:p>
          <a:p>
            <a:pPr marL="457200"/>
            <a:r>
              <a:rPr lang="en-US" sz="2000" dirty="0"/>
              <a:t>Desire to have ISC/FTE table mirror enrollment table and/or BIE Form 22</a:t>
            </a:r>
          </a:p>
          <a:p>
            <a:pPr marL="457200"/>
            <a:r>
              <a:rPr lang="en-US" sz="2000" dirty="0"/>
              <a:t>Are institutions equipped to make these distinctions?</a:t>
            </a:r>
          </a:p>
          <a:p>
            <a:pPr marL="457200"/>
            <a:r>
              <a:rPr lang="en-US" sz="2000" dirty="0"/>
              <a:t>Which metrics should include this differentiation?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3CD5FDD-799B-240A-5000-67ADD92C6EE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97" t="1423" r="867" b="10199"/>
          <a:stretch/>
        </p:blipFill>
        <p:spPr>
          <a:xfrm>
            <a:off x="2890838" y="4136231"/>
            <a:ext cx="9034462" cy="1197769"/>
          </a:xfrm>
          <a:prstGeom prst="rect">
            <a:avLst/>
          </a:prstGeom>
        </p:spPr>
      </p:pic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C054869D-D976-E5F5-A620-2D78DE6D7687}"/>
              </a:ext>
            </a:extLst>
          </p:cNvPr>
          <p:cNvSpPr txBox="1">
            <a:spLocks/>
          </p:cNvSpPr>
          <p:nvPr/>
        </p:nvSpPr>
        <p:spPr>
          <a:xfrm>
            <a:off x="180753" y="535199"/>
            <a:ext cx="2328531" cy="3298869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Myriad Pro" panose="020B050303040302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Myriad Pro" panose="020B050303040302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Myriad Pro" panose="020B050303040302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Myriad Pro" panose="020B0503030403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Myriad Pro" panose="020B0503030403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Aft>
                <a:spcPts val="1200"/>
              </a:spcAft>
              <a:buFont typeface="Arial" panose="020B0604020202020204" pitchFamily="34" charset="0"/>
              <a:buNone/>
            </a:pPr>
            <a:r>
              <a:rPr lang="en-US" sz="1800" b="1" dirty="0">
                <a:solidFill>
                  <a:schemeClr val="bg1">
                    <a:alpha val="45000"/>
                  </a:schemeClr>
                </a:solidFill>
              </a:rPr>
              <a:t>Reporting Enrollment Data</a:t>
            </a:r>
          </a:p>
          <a:p>
            <a:pPr marL="0" indent="0">
              <a:spcAft>
                <a:spcPts val="1200"/>
              </a:spcAft>
              <a:buNone/>
            </a:pPr>
            <a:r>
              <a:rPr lang="en-US" sz="1800" b="1" dirty="0">
                <a:solidFill>
                  <a:schemeClr val="bg1">
                    <a:alpha val="45000"/>
                  </a:schemeClr>
                </a:solidFill>
              </a:rPr>
              <a:t>Pacing</a:t>
            </a:r>
          </a:p>
          <a:p>
            <a:pPr marL="0" indent="0">
              <a:spcAft>
                <a:spcPts val="1200"/>
              </a:spcAft>
              <a:buFont typeface="Arial" panose="020B0604020202020204" pitchFamily="34" charset="0"/>
              <a:buNone/>
            </a:pPr>
            <a:r>
              <a:rPr lang="en-US" sz="1800" b="1" dirty="0">
                <a:solidFill>
                  <a:schemeClr val="bg1"/>
                </a:solidFill>
              </a:rPr>
              <a:t>ISC/FTE Table Inclusion Criteria</a:t>
            </a:r>
          </a:p>
          <a:p>
            <a:pPr marL="0" indent="0">
              <a:spcAft>
                <a:spcPts val="1200"/>
              </a:spcAft>
              <a:buNone/>
            </a:pPr>
            <a:r>
              <a:rPr lang="en-US" sz="1800" b="1" dirty="0">
                <a:solidFill>
                  <a:schemeClr val="bg1">
                    <a:alpha val="45000"/>
                  </a:schemeClr>
                </a:solidFill>
              </a:rPr>
              <a:t>COVID-19 Supplement</a:t>
            </a:r>
          </a:p>
          <a:p>
            <a:pPr marL="0" indent="0">
              <a:spcAft>
                <a:spcPts val="1200"/>
              </a:spcAft>
              <a:buFont typeface="Arial" panose="020B0604020202020204" pitchFamily="34" charset="0"/>
              <a:buNone/>
            </a:pPr>
            <a:r>
              <a:rPr lang="en-US" sz="1800" b="1" dirty="0">
                <a:solidFill>
                  <a:schemeClr val="bg1">
                    <a:alpha val="45000"/>
                  </a:schemeClr>
                </a:solidFill>
              </a:rPr>
              <a:t>AIMS/PDP Overlap?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84283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FE143B7D-03D3-85AB-3E72-057B0225BEA9}"/>
              </a:ext>
            </a:extLst>
          </p:cNvPr>
          <p:cNvSpPr/>
          <p:nvPr/>
        </p:nvSpPr>
        <p:spPr>
          <a:xfrm>
            <a:off x="0" y="0"/>
            <a:ext cx="2679405" cy="5615940"/>
          </a:xfrm>
          <a:prstGeom prst="rect">
            <a:avLst/>
          </a:prstGeom>
          <a:solidFill>
            <a:srgbClr val="3D88B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22D974A3-1E5C-655F-BE22-566E112207D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483769" y="561704"/>
            <a:ext cx="7848600" cy="3322116"/>
          </a:xfrm>
        </p:spPr>
        <p:txBody>
          <a:bodyPr numCol="2">
            <a:normAutofit lnSpcReduction="10000"/>
          </a:bodyPr>
          <a:lstStyle/>
          <a:p>
            <a:pPr marL="0" indent="0">
              <a:buNone/>
            </a:pPr>
            <a:r>
              <a:rPr lang="en-US" sz="3200" u="sng" dirty="0"/>
              <a:t>Impacted Tabs</a:t>
            </a:r>
            <a:endParaRPr lang="en-US" dirty="0"/>
          </a:p>
          <a:p>
            <a:pPr marL="171450" indent="-171450">
              <a:buFontTx/>
              <a:buChar char="-"/>
            </a:pPr>
            <a:r>
              <a:rPr lang="en-US" sz="2400" u="none" dirty="0"/>
              <a:t>ISC/FTE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en-US" sz="2400" u="none" dirty="0"/>
              <a:t>Tribal Affiliations</a:t>
            </a:r>
          </a:p>
          <a:p>
            <a:pPr marL="171450" indent="-171450">
              <a:buFontTx/>
              <a:buChar char="-"/>
            </a:pPr>
            <a:r>
              <a:rPr lang="en-US" sz="2400" u="none" dirty="0"/>
              <a:t>First time students</a:t>
            </a:r>
          </a:p>
          <a:p>
            <a:pPr marL="171450" indent="-171450">
              <a:buFontTx/>
              <a:buChar char="-"/>
            </a:pPr>
            <a:r>
              <a:rPr lang="en-US" sz="2400" u="none" dirty="0"/>
              <a:t>General student population</a:t>
            </a:r>
          </a:p>
          <a:p>
            <a:pPr marL="171450" indent="-171450">
              <a:buFontTx/>
              <a:buChar char="-"/>
            </a:pPr>
            <a:r>
              <a:rPr lang="en-US" sz="2400" u="none" dirty="0"/>
              <a:t>Program specific enrollment</a:t>
            </a:r>
          </a:p>
          <a:p>
            <a:pPr marL="171450" indent="-171450">
              <a:buFontTx/>
              <a:buChar char="-"/>
            </a:pPr>
            <a:endParaRPr lang="en-US" sz="2400" u="none" dirty="0"/>
          </a:p>
          <a:p>
            <a:pPr marL="171450" indent="-171450">
              <a:buFontTx/>
              <a:buChar char="-"/>
            </a:pPr>
            <a:r>
              <a:rPr lang="en-US" sz="2400" u="none" dirty="0"/>
              <a:t>Completions</a:t>
            </a:r>
          </a:p>
          <a:p>
            <a:pPr marL="171450" indent="-171450">
              <a:buFontTx/>
              <a:buChar char="-"/>
            </a:pPr>
            <a:r>
              <a:rPr lang="en-US" sz="2400" u="none" dirty="0"/>
              <a:t>Academic Core</a:t>
            </a:r>
          </a:p>
          <a:p>
            <a:pPr marL="171450" indent="-171450">
              <a:buFontTx/>
              <a:buChar char="-"/>
            </a:pPr>
            <a:r>
              <a:rPr lang="en-US" sz="2400" u="none" dirty="0"/>
              <a:t>Remedial Dev Courses</a:t>
            </a:r>
          </a:p>
          <a:p>
            <a:pPr marL="171450" indent="-171450">
              <a:buFontTx/>
              <a:buChar char="-"/>
            </a:pPr>
            <a:r>
              <a:rPr lang="en-US" sz="2400" u="none" dirty="0"/>
              <a:t>Distance Learning</a:t>
            </a:r>
          </a:p>
          <a:p>
            <a:pPr marL="171450" indent="-171450">
              <a:buFontTx/>
              <a:buChar char="-"/>
            </a:pPr>
            <a:r>
              <a:rPr lang="en-US" sz="2400" u="none" dirty="0"/>
              <a:t>Students with disabilities</a:t>
            </a:r>
          </a:p>
          <a:p>
            <a:pPr marL="171450" indent="-171450">
              <a:buFontTx/>
              <a:buChar char="-"/>
            </a:pPr>
            <a:endParaRPr lang="en-US" sz="2400" u="none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3CD5FDD-799B-240A-5000-67ADD92C6EE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97" t="1423" r="867" b="10199"/>
          <a:stretch/>
        </p:blipFill>
        <p:spPr>
          <a:xfrm>
            <a:off x="2890838" y="4136231"/>
            <a:ext cx="9034462" cy="1197769"/>
          </a:xfrm>
          <a:prstGeom prst="rect">
            <a:avLst/>
          </a:prstGeom>
        </p:spPr>
      </p:pic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3A37920E-E500-6CE4-6E20-9E9745E88B6D}"/>
              </a:ext>
            </a:extLst>
          </p:cNvPr>
          <p:cNvSpPr txBox="1">
            <a:spLocks/>
          </p:cNvSpPr>
          <p:nvPr/>
        </p:nvSpPr>
        <p:spPr>
          <a:xfrm>
            <a:off x="180753" y="535199"/>
            <a:ext cx="2328531" cy="3298869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Myriad Pro" panose="020B050303040302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Myriad Pro" panose="020B050303040302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Myriad Pro" panose="020B050303040302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Myriad Pro" panose="020B0503030403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Myriad Pro" panose="020B0503030403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Aft>
                <a:spcPts val="1200"/>
              </a:spcAft>
              <a:buFont typeface="Arial" panose="020B0604020202020204" pitchFamily="34" charset="0"/>
              <a:buNone/>
            </a:pPr>
            <a:r>
              <a:rPr lang="en-US" sz="1800" b="1" dirty="0">
                <a:solidFill>
                  <a:schemeClr val="bg1">
                    <a:alpha val="45000"/>
                  </a:schemeClr>
                </a:solidFill>
              </a:rPr>
              <a:t>Reporting Enrollment Data</a:t>
            </a:r>
          </a:p>
          <a:p>
            <a:pPr marL="0" indent="0">
              <a:spcAft>
                <a:spcPts val="1200"/>
              </a:spcAft>
              <a:buNone/>
            </a:pPr>
            <a:r>
              <a:rPr lang="en-US" sz="1800" b="1" dirty="0">
                <a:solidFill>
                  <a:schemeClr val="bg1">
                    <a:alpha val="45000"/>
                  </a:schemeClr>
                </a:solidFill>
              </a:rPr>
              <a:t>Pacing</a:t>
            </a:r>
          </a:p>
          <a:p>
            <a:pPr marL="0" indent="0">
              <a:spcAft>
                <a:spcPts val="1200"/>
              </a:spcAft>
              <a:buFont typeface="Arial" panose="020B0604020202020204" pitchFamily="34" charset="0"/>
              <a:buNone/>
            </a:pPr>
            <a:r>
              <a:rPr lang="en-US" sz="1800" b="1" dirty="0">
                <a:solidFill>
                  <a:schemeClr val="bg1"/>
                </a:solidFill>
              </a:rPr>
              <a:t>ISC/FTE Table Inclusion Criteria</a:t>
            </a:r>
          </a:p>
          <a:p>
            <a:pPr marL="0" indent="0">
              <a:spcAft>
                <a:spcPts val="1200"/>
              </a:spcAft>
              <a:buNone/>
            </a:pPr>
            <a:r>
              <a:rPr lang="en-US" sz="1800" b="1" dirty="0">
                <a:solidFill>
                  <a:schemeClr val="bg1">
                    <a:alpha val="45000"/>
                  </a:schemeClr>
                </a:solidFill>
              </a:rPr>
              <a:t>COVID-19 Supplement</a:t>
            </a:r>
          </a:p>
          <a:p>
            <a:pPr marL="0" indent="0">
              <a:spcAft>
                <a:spcPts val="1200"/>
              </a:spcAft>
              <a:buFont typeface="Arial" panose="020B0604020202020204" pitchFamily="34" charset="0"/>
              <a:buNone/>
            </a:pPr>
            <a:r>
              <a:rPr lang="en-US" sz="1800" b="1" dirty="0">
                <a:solidFill>
                  <a:schemeClr val="bg1">
                    <a:alpha val="45000"/>
                  </a:schemeClr>
                </a:solidFill>
              </a:rPr>
              <a:t>AIMS/PDP Overlap?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243824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FE143B7D-03D3-85AB-3E72-057B0225BEA9}"/>
              </a:ext>
            </a:extLst>
          </p:cNvPr>
          <p:cNvSpPr/>
          <p:nvPr/>
        </p:nvSpPr>
        <p:spPr>
          <a:xfrm>
            <a:off x="0" y="0"/>
            <a:ext cx="2679405" cy="5615940"/>
          </a:xfrm>
          <a:prstGeom prst="rect">
            <a:avLst/>
          </a:prstGeom>
          <a:solidFill>
            <a:srgbClr val="3D88B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22D974A3-1E5C-655F-BE22-566E112207D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483769" y="561704"/>
            <a:ext cx="7848600" cy="3322116"/>
          </a:xfrm>
        </p:spPr>
        <p:txBody>
          <a:bodyPr numCol="1">
            <a:normAutofit/>
          </a:bodyPr>
          <a:lstStyle/>
          <a:p>
            <a:pPr marL="0" indent="0">
              <a:buNone/>
            </a:pPr>
            <a:r>
              <a:rPr lang="en-US" sz="3200" u="sng" dirty="0"/>
              <a:t>COVID-19 Supplement</a:t>
            </a:r>
            <a:endParaRPr lang="en-US" dirty="0"/>
          </a:p>
          <a:p>
            <a:pPr marL="171450" indent="-171450">
              <a:buFontTx/>
              <a:buChar char="-"/>
            </a:pPr>
            <a:r>
              <a:rPr lang="en-US" sz="2400" u="none" dirty="0"/>
              <a:t>Is the COVID-19 Supplement Tab on the Fall Survey still relevant/useful for institutions?</a:t>
            </a:r>
          </a:p>
          <a:p>
            <a:pPr marL="171450" indent="-171450">
              <a:buFontTx/>
              <a:buChar char="-"/>
            </a:pPr>
            <a:endParaRPr lang="en-US" sz="2400" dirty="0"/>
          </a:p>
          <a:p>
            <a:pPr marL="171450" indent="-171450">
              <a:buFontTx/>
              <a:buChar char="-"/>
            </a:pPr>
            <a:r>
              <a:rPr lang="en-US" sz="2400" u="none" dirty="0"/>
              <a:t>If not, remove?</a:t>
            </a:r>
          </a:p>
          <a:p>
            <a:pPr marL="171450" indent="-171450">
              <a:buFontTx/>
              <a:buChar char="-"/>
            </a:pPr>
            <a:endParaRPr lang="en-US" sz="2400" u="none" dirty="0"/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3A37920E-E500-6CE4-6E20-9E9745E88B6D}"/>
              </a:ext>
            </a:extLst>
          </p:cNvPr>
          <p:cNvSpPr txBox="1">
            <a:spLocks/>
          </p:cNvSpPr>
          <p:nvPr/>
        </p:nvSpPr>
        <p:spPr>
          <a:xfrm>
            <a:off x="180753" y="535199"/>
            <a:ext cx="2328531" cy="3298869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Myriad Pro" panose="020B050303040302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Myriad Pro" panose="020B050303040302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Myriad Pro" panose="020B050303040302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Myriad Pro" panose="020B0503030403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Myriad Pro" panose="020B0503030403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Aft>
                <a:spcPts val="1200"/>
              </a:spcAft>
              <a:buFont typeface="Arial" panose="020B0604020202020204" pitchFamily="34" charset="0"/>
              <a:buNone/>
            </a:pPr>
            <a:r>
              <a:rPr lang="en-US" sz="1800" b="1" dirty="0">
                <a:solidFill>
                  <a:schemeClr val="bg1">
                    <a:alpha val="45000"/>
                  </a:schemeClr>
                </a:solidFill>
              </a:rPr>
              <a:t>Reporting Enrollment Data</a:t>
            </a:r>
          </a:p>
          <a:p>
            <a:pPr marL="0" indent="0">
              <a:spcAft>
                <a:spcPts val="1200"/>
              </a:spcAft>
              <a:buNone/>
            </a:pPr>
            <a:r>
              <a:rPr lang="en-US" sz="1800" b="1" dirty="0">
                <a:solidFill>
                  <a:schemeClr val="bg1">
                    <a:alpha val="45000"/>
                  </a:schemeClr>
                </a:solidFill>
              </a:rPr>
              <a:t>Pacing</a:t>
            </a:r>
          </a:p>
          <a:p>
            <a:pPr marL="0" indent="0">
              <a:spcAft>
                <a:spcPts val="1200"/>
              </a:spcAft>
              <a:buFont typeface="Arial" panose="020B0604020202020204" pitchFamily="34" charset="0"/>
              <a:buNone/>
            </a:pPr>
            <a:r>
              <a:rPr lang="en-US" sz="1800" b="1" dirty="0">
                <a:solidFill>
                  <a:schemeClr val="bg1">
                    <a:alpha val="45000"/>
                  </a:schemeClr>
                </a:solidFill>
              </a:rPr>
              <a:t>ISC/FTE Table Inclusion Criteria</a:t>
            </a:r>
          </a:p>
          <a:p>
            <a:pPr marL="0" indent="0">
              <a:spcAft>
                <a:spcPts val="1200"/>
              </a:spcAft>
              <a:buNone/>
            </a:pPr>
            <a:r>
              <a:rPr lang="en-US" sz="1800" b="1" dirty="0">
                <a:solidFill>
                  <a:schemeClr val="bg1"/>
                </a:solidFill>
              </a:rPr>
              <a:t>COVID-19</a:t>
            </a:r>
            <a:r>
              <a:rPr lang="en-US" sz="1800" b="1" dirty="0">
                <a:solidFill>
                  <a:schemeClr val="bg1">
                    <a:alpha val="45000"/>
                  </a:schemeClr>
                </a:solidFill>
              </a:rPr>
              <a:t> </a:t>
            </a:r>
            <a:r>
              <a:rPr lang="en-US" sz="1800" b="1" dirty="0">
                <a:solidFill>
                  <a:schemeClr val="bg1"/>
                </a:solidFill>
              </a:rPr>
              <a:t>Supplement</a:t>
            </a:r>
          </a:p>
          <a:p>
            <a:pPr marL="0" indent="0">
              <a:spcAft>
                <a:spcPts val="1200"/>
              </a:spcAft>
              <a:buFont typeface="Arial" panose="020B0604020202020204" pitchFamily="34" charset="0"/>
              <a:buNone/>
            </a:pPr>
            <a:r>
              <a:rPr lang="en-US" sz="1800" b="1" dirty="0">
                <a:solidFill>
                  <a:schemeClr val="bg1">
                    <a:alpha val="45000"/>
                  </a:schemeClr>
                </a:solidFill>
              </a:rPr>
              <a:t>AIMS/PDP Overlap?</a:t>
            </a:r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3E9944C-8325-E088-56B0-A443F108BBE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0967" b="12859"/>
          <a:stretch/>
        </p:blipFill>
        <p:spPr>
          <a:xfrm>
            <a:off x="5909309" y="1885266"/>
            <a:ext cx="6101937" cy="35592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4552270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nniversary Powerpoint50 .pptx" id="{1F9F36B6-08C3-4D32-80C1-61715B1C6D4A}" vid="{3633BBDC-DA1C-4299-A141-C1D57E2D7DD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Web_x0020_Page_x0020_Name xmlns="d30df12c-fc41-4efa-87d3-dfff49dcf3c4" xsi:nil="true"/>
    <Date_x0020_Posted xmlns="25511ad5-2ebc-43e2-8c8c-359b1c6e6498">2023-06-05T04:00:00+00:00</Date_x0020_Posted>
    <URL xmlns="http://schemas.microsoft.com/sharepoint/v3">
      <Url xsi:nil="true"/>
      <Description xsi:nil="true"/>
    </URL>
    <Document_x0020_Description xmlns="25511ad5-2ebc-43e2-8c8c-359b1c6e6498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77B75D244D3164486FE6D9C09AE4B6A" ma:contentTypeVersion="5" ma:contentTypeDescription="Create a new document." ma:contentTypeScope="" ma:versionID="3079b02066d05e62e5afdb92863db4fc">
  <xsd:schema xmlns:xsd="http://www.w3.org/2001/XMLSchema" xmlns:xs="http://www.w3.org/2001/XMLSchema" xmlns:p="http://schemas.microsoft.com/office/2006/metadata/properties" xmlns:ns1="http://schemas.microsoft.com/sharepoint/v3" xmlns:ns2="25511ad5-2ebc-43e2-8c8c-359b1c6e6498" xmlns:ns3="f3f98e1a-03e1-444f-a0a1-a16a2d2cfef8" xmlns:ns4="d30df12c-fc41-4efa-87d3-dfff49dcf3c4" targetNamespace="http://schemas.microsoft.com/office/2006/metadata/properties" ma:root="true" ma:fieldsID="e4ef05f9540eaa8007d056a3603a1554" ns1:_="" ns2:_="" ns3:_="" ns4:_="">
    <xsd:import namespace="http://schemas.microsoft.com/sharepoint/v3"/>
    <xsd:import namespace="25511ad5-2ebc-43e2-8c8c-359b1c6e6498"/>
    <xsd:import namespace="f3f98e1a-03e1-444f-a0a1-a16a2d2cfef8"/>
    <xsd:import namespace="d30df12c-fc41-4efa-87d3-dfff49dcf3c4"/>
    <xsd:element name="properties">
      <xsd:complexType>
        <xsd:sequence>
          <xsd:element name="documentManagement">
            <xsd:complexType>
              <xsd:all>
                <xsd:element ref="ns2:Document_x0020_Description" minOccurs="0"/>
                <xsd:element ref="ns2:Date_x0020_Posted" minOccurs="0"/>
                <xsd:element ref="ns3:SharedWithUsers" minOccurs="0"/>
                <xsd:element ref="ns1:URL" minOccurs="0"/>
                <xsd:element ref="ns4:Web_x0020_Page_x0020_Nam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URL" ma:index="11" nillable="true" ma:displayName="URL" ma:internalName="URL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5511ad5-2ebc-43e2-8c8c-359b1c6e6498" elementFormDefault="qualified">
    <xsd:import namespace="http://schemas.microsoft.com/office/2006/documentManagement/types"/>
    <xsd:import namespace="http://schemas.microsoft.com/office/infopath/2007/PartnerControls"/>
    <xsd:element name="Document_x0020_Description" ma:index="8" nillable="true" ma:displayName="Document Description" ma:internalName="Document_x0020_Description">
      <xsd:simpleType>
        <xsd:restriction base="dms:Note"/>
      </xsd:simpleType>
    </xsd:element>
    <xsd:element name="Date_x0020_Posted" ma:index="9" nillable="true" ma:displayName="Date Posted" ma:default="[today]" ma:format="DateOnly" ma:internalName="Date_x0020_Posted">
      <xsd:simpleType>
        <xsd:restriction base="dms:DateTim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3f98e1a-03e1-444f-a0a1-a16a2d2cfef8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30df12c-fc41-4efa-87d3-dfff49dcf3c4" elementFormDefault="qualified">
    <xsd:import namespace="http://schemas.microsoft.com/office/2006/documentManagement/types"/>
    <xsd:import namespace="http://schemas.microsoft.com/office/infopath/2007/PartnerControls"/>
    <xsd:element name="Web_x0020_Page_x0020_Name" ma:index="12" nillable="true" ma:displayName="Web Page Name" ma:internalName="Web_x0020_Page_x0020_Name">
      <xsd:simpleType>
        <xsd:restriction base="dms:Text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B2E79FB3-3B1D-4844-A7C7-80D2B9801644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A0084B0B-9887-45F4-BED6-1D3ECAFD2385}">
  <ds:schemaRefs>
    <ds:schemaRef ds:uri="5adcec62-9083-44d8-a0a8-4469fda79e37"/>
    <ds:schemaRef ds:uri="http://purl.org/dc/terms/"/>
    <ds:schemaRef ds:uri="http://purl.org/dc/dcmitype/"/>
    <ds:schemaRef ds:uri="http://www.w3.org/XML/1998/namespace"/>
    <ds:schemaRef ds:uri="http://purl.org/dc/elements/1.1/"/>
    <ds:schemaRef ds:uri="http://schemas.microsoft.com/office/2006/metadata/properties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29e5e8b5-a1c8-41b4-8016-68395547961c"/>
  </ds:schemaRefs>
</ds:datastoreItem>
</file>

<file path=customXml/itemProps3.xml><?xml version="1.0" encoding="utf-8"?>
<ds:datastoreItem xmlns:ds="http://schemas.openxmlformats.org/officeDocument/2006/customXml" ds:itemID="{77B849D8-2C84-4126-8EF5-81DF5C4FA0F5}"/>
</file>

<file path=docProps/app.xml><?xml version="1.0" encoding="utf-8"?>
<Properties xmlns="http://schemas.openxmlformats.org/officeDocument/2006/extended-properties" xmlns:vt="http://schemas.openxmlformats.org/officeDocument/2006/docPropsVTypes">
  <TotalTime>296</TotalTime>
  <Words>716</Words>
  <Application>Microsoft Office PowerPoint</Application>
  <PresentationFormat>Widescreen</PresentationFormat>
  <Paragraphs>160</Paragraphs>
  <Slides>11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6" baseType="lpstr">
      <vt:lpstr>Arial</vt:lpstr>
      <vt:lpstr>Calibri</vt:lpstr>
      <vt:lpstr>Myriad Pro</vt:lpstr>
      <vt:lpstr>Myriad Pro Black</vt:lpstr>
      <vt:lpstr>1_Office Theme</vt:lpstr>
      <vt:lpstr>AIMS Redesign Subcommittee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Next Steps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AIMS Redesign Subcommittee</dc:title>
  <dc:creator>Wells Ling</dc:creator>
  <cp:lastModifiedBy>Wells Ling</cp:lastModifiedBy>
  <cp:revision>2</cp:revision>
  <dcterms:created xsi:type="dcterms:W3CDTF">2023-05-09T13:38:18Z</dcterms:created>
  <dcterms:modified xsi:type="dcterms:W3CDTF">2023-05-30T17:01:19Z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0x010100777B75D244D3164486FE6D9C09AE4B6A</vt:lpwstr>
  </property>
  <property fmtid="{D5CDD505-2E9C-101B-9397-08002B2CF9AE}" pid="3" name="MediaServiceImageTags">
    <vt:lpwstr/>
  </property>
</Properties>
</file>